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64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743200"/>
            <a:ext cx="12191695" cy="73152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737360"/>
            <a:ext cx="10332720" cy="9144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4600" b="1" i="0">
                <a:solidFill>
                  <a:srgbClr val="FFFFFF"/>
                </a:solidFill>
                <a:latin typeface="Calibri"/>
              </a:rPr>
              <a:t>Bellabeat Case Study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926080"/>
            <a:ext cx="10332720" cy="6400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400" b="0" i="1">
                <a:solidFill>
                  <a:srgbClr val="E9C46A"/>
                </a:solidFill>
                <a:latin typeface="Calibri"/>
              </a:rPr>
              <a:t>How Can a Wellness Company Play It Smart?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206240"/>
            <a:ext cx="10332720" cy="109728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800" b="0" i="0">
                <a:solidFill>
                  <a:srgbClr val="F4F1DE"/>
                </a:solidFill>
                <a:latin typeface="Calibri"/>
              </a:rPr>
              <a:t>Analisi dati smart device → strategia di marketing</a:t>
            </a:r>
          </a:p>
          <a:p>
            <a:pPr algn="l"/>
            <a:r>
              <a:rPr sz="1800" b="0" i="0">
                <a:solidFill>
                  <a:srgbClr val="F4F1DE"/>
                </a:solidFill>
                <a:latin typeface="Calibri"/>
              </a:rPr>
              <a:t>Google Data Analytics Capstone  ·  Junior Data Analyst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14400" y="5852160"/>
            <a:ext cx="100584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400" b="1" i="0">
                <a:solidFill>
                  <a:srgbClr val="2A9D8F"/>
                </a:solidFill>
                <a:latin typeface="Calibri"/>
              </a:rPr>
              <a:t>Luca Mulazzi  ·  giugno 2026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6 · ACT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Top 3 raccomandazioni di marketing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23444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1">
                <a:solidFill>
                  <a:srgbClr val="5A6B73"/>
                </a:solidFill>
                <a:latin typeface="Calibri"/>
              </a:rPr>
              <a:t>Prodotto scelto: app Bellabeat (focus tracker Leaf / Time)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74519"/>
            <a:ext cx="822960" cy="12801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874519"/>
            <a:ext cx="822960" cy="12801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Calibri"/>
              </a:rPr>
              <a:t>1</a:t>
            </a:r>
          </a:p>
        </p:txBody>
      </p:sp>
      <p:sp>
        <p:nvSpPr>
          <p:cNvPr id="9" name="Rectangle 8"/>
          <p:cNvSpPr/>
          <p:nvPr/>
        </p:nvSpPr>
        <p:spPr>
          <a:xfrm>
            <a:off x="1371600" y="1874519"/>
            <a:ext cx="10241280" cy="12801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600200" y="1984247"/>
            <a:ext cx="9784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 i="0">
                <a:solidFill>
                  <a:srgbClr val="264653"/>
                </a:solidFill>
                <a:latin typeface="Calibri"/>
              </a:rPr>
              <a:t>Campagna anti-sedentarietà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600200" y="2423159"/>
            <a:ext cx="9784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 i="0">
                <a:solidFill>
                  <a:srgbClr val="5A6B73"/>
                </a:solidFill>
                <a:latin typeface="Calibri"/>
              </a:rPr>
              <a:t>Promemoria intelligenti nelle finestre di picco (12-14, 17-19) e obiettivi realistici (+1.000 passi/giorno).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8640" y="3291839"/>
            <a:ext cx="822960" cy="12801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48640" y="3291839"/>
            <a:ext cx="822960" cy="12801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Calibri"/>
              </a:rPr>
              <a:t>2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3291839"/>
            <a:ext cx="10241280" cy="12801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1600200" y="3401567"/>
            <a:ext cx="9784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 i="0">
                <a:solidFill>
                  <a:srgbClr val="264653"/>
                </a:solidFill>
                <a:latin typeface="Calibri"/>
              </a:rPr>
              <a:t>Il sonno come funzione di punta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600200" y="3840479"/>
            <a:ext cx="9784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 i="0">
                <a:solidFill>
                  <a:srgbClr val="5A6B73"/>
                </a:solidFill>
                <a:latin typeface="Calibri"/>
              </a:rPr>
              <a:t>"Muoviti di giorno, dormi meglio di notte": report settimanali e leva per la membership premium.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48640" y="4709159"/>
            <a:ext cx="822960" cy="12801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48640" y="4709159"/>
            <a:ext cx="822960" cy="128016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algn="ctr"/>
            <a:r>
              <a:rPr sz="4000" b="1" i="0">
                <a:solidFill>
                  <a:srgbClr val="FFFFFF"/>
                </a:solidFill>
                <a:latin typeface="Calibri"/>
              </a:rPr>
              <a:t>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371600" y="4709159"/>
            <a:ext cx="10241280" cy="12801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1600200" y="4818887"/>
            <a:ext cx="978408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900" b="1" i="0">
                <a:solidFill>
                  <a:srgbClr val="264653"/>
                </a:solidFill>
                <a:latin typeface="Calibri"/>
              </a:rPr>
              <a:t>Marketing data-driven + gamification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600200" y="5257799"/>
            <a:ext cx="978408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0" i="0">
                <a:solidFill>
                  <a:srgbClr val="5A6B73"/>
                </a:solidFill>
                <a:latin typeface="Calibri"/>
              </a:rPr>
              <a:t>Campagne negli orari di maggior uso e badge/streak sul feedback passi→calorie per retention e upsell.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10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26465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194560"/>
            <a:ext cx="12191695" cy="73152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914400" y="1188720"/>
            <a:ext cx="10058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600" b="1" i="0">
                <a:solidFill>
                  <a:srgbClr val="E9C46A"/>
                </a:solidFill>
                <a:latin typeface="Calibri"/>
              </a:rPr>
              <a:t>Prossimi passi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2560320"/>
            <a:ext cx="100584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800" b="0">
                <a:solidFill>
                  <a:srgbClr val="F4F1DE"/>
                </a:solidFill>
                <a:latin typeface="Calibri"/>
              </a:rPr>
              <a:t>•  Validare gli insight su dati più ampi, recenti e con demografia femminile</a:t>
            </a:r>
          </a:p>
          <a:p>
            <a:pPr>
              <a:spcAft>
                <a:spcPts val="600"/>
              </a:spcAft>
            </a:pPr>
            <a:r>
              <a:rPr sz="1800" b="0">
                <a:solidFill>
                  <a:srgbClr val="F4F1DE"/>
                </a:solidFill>
                <a:latin typeface="Calibri"/>
              </a:rPr>
              <a:t>•  A/B test delle notifiche negli orari di picco prima del rollout</a:t>
            </a:r>
          </a:p>
          <a:p>
            <a:pPr>
              <a:spcAft>
                <a:spcPts val="600"/>
              </a:spcAft>
            </a:pPr>
            <a:r>
              <a:rPr sz="1800" b="0">
                <a:solidFill>
                  <a:srgbClr val="F4F1DE"/>
                </a:solidFill>
                <a:latin typeface="Calibri"/>
              </a:rPr>
              <a:t>•  Integrare idratazione (Spring) e ciclo mestruale per il target Bellabeat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5669280"/>
            <a:ext cx="100584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 i="0">
                <a:solidFill>
                  <a:srgbClr val="2A9D8F"/>
                </a:solidFill>
                <a:latin typeface="Calibri"/>
              </a:rPr>
              <a:t>Grazie!  ·  Luca Mulazzi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11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1 · ASK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Il problema di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371600"/>
            <a:ext cx="1097280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000" b="1" i="0">
                <a:solidFill>
                  <a:srgbClr val="264653"/>
                </a:solidFill>
                <a:latin typeface="Calibri"/>
              </a:rPr>
              <a:t>Analizzare come i consumatori usano gli smart device fitness e tradurre i trend</a:t>
            </a:r>
          </a:p>
          <a:p>
            <a:pPr algn="l"/>
            <a:r>
              <a:rPr sz="2000" b="1" i="0">
                <a:solidFill>
                  <a:srgbClr val="264653"/>
                </a:solidFill>
                <a:latin typeface="Calibri"/>
              </a:rPr>
              <a:t>in raccomandazioni di marketing per un prodotto Bellabeat.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651760"/>
            <a:ext cx="5486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0">
                <a:solidFill>
                  <a:srgbClr val="2A9D8F"/>
                </a:solidFill>
                <a:latin typeface="Calibri"/>
              </a:rPr>
              <a:t>Domande guida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3063240"/>
            <a:ext cx="585216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Quali sono i trend nell'uso degli smart device?</a:t>
            </a:r>
          </a:p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Come si applicano ai clienti Bellabeat?</a:t>
            </a:r>
          </a:p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Come influenzano la strategia di marketing?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583680" y="2651760"/>
            <a:ext cx="50292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0">
                <a:solidFill>
                  <a:srgbClr val="2A9D8F"/>
                </a:solidFill>
                <a:latin typeface="Calibri"/>
              </a:rPr>
              <a:t>Stakeholder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0" y="3063240"/>
            <a:ext cx="50292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Urška Sršen — CCO, decision maker</a:t>
            </a:r>
          </a:p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Sando Mur — cofondatore</a:t>
            </a:r>
          </a:p>
          <a:p>
            <a:pPr>
              <a:spcAft>
                <a:spcPts val="600"/>
              </a:spcAft>
            </a:pPr>
            <a:r>
              <a:rPr sz="1700" b="0">
                <a:solidFill>
                  <a:srgbClr val="264653"/>
                </a:solidFill>
                <a:latin typeface="Calibri"/>
              </a:rPr>
              <a:t>•  Team Marketing Analytics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2 · PREPARE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I dati e i loro limiti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3258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i="0">
                <a:solidFill>
                  <a:srgbClr val="264653"/>
                </a:solidFill>
                <a:latin typeface="Calibri"/>
              </a:rPr>
              <a:t>FitBit Fitness Tracker Data (Kaggle, CC0) — 33 utenti, 12 apr – 12 mag 2016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103120"/>
            <a:ext cx="2651760" cy="13716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2240280"/>
            <a:ext cx="265176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33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97180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utenti</a:t>
            </a:r>
          </a:p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attività</a:t>
            </a:r>
          </a:p>
        </p:txBody>
      </p:sp>
      <p:sp>
        <p:nvSpPr>
          <p:cNvPr id="10" name="Rectangle 9"/>
          <p:cNvSpPr/>
          <p:nvPr/>
        </p:nvSpPr>
        <p:spPr>
          <a:xfrm>
            <a:off x="3429000" y="2103120"/>
            <a:ext cx="2651760" cy="13716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429000" y="2240280"/>
            <a:ext cx="265176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24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429000" y="297180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utenti</a:t>
            </a:r>
          </a:p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sonno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309360" y="2103120"/>
            <a:ext cx="2651760" cy="13716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309360" y="2240280"/>
            <a:ext cx="265176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8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09360" y="297180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utenti</a:t>
            </a:r>
          </a:p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peso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9189720" y="2103120"/>
            <a:ext cx="2651760" cy="13716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9189720" y="2240280"/>
            <a:ext cx="2651760" cy="73152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~31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9189720" y="2971800"/>
            <a:ext cx="265176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giorni</a:t>
            </a:r>
          </a:p>
          <a:p>
            <a:pPr algn="ctr"/>
            <a:r>
              <a:rPr sz="1300" b="0" i="0">
                <a:solidFill>
                  <a:srgbClr val="5A6B73"/>
                </a:solidFill>
                <a:latin typeface="Calibri"/>
              </a:rPr>
              <a:t>di dati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3840480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0">
                <a:solidFill>
                  <a:srgbClr val="E76F51"/>
                </a:solidFill>
                <a:latin typeface="Calibri"/>
              </a:rPr>
              <a:t>Limiti da tenere a mente (ROCCC)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48640" y="4297680"/>
            <a:ext cx="10972800" cy="21031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0">
                <a:solidFill>
                  <a:srgbClr val="264653"/>
                </a:solidFill>
                <a:latin typeface="Calibri"/>
              </a:rPr>
              <a:t>•  Campione piccolo e non casuale; sonno e peso tracciati da pochi utenti</a:t>
            </a:r>
          </a:p>
          <a:p>
            <a:pPr>
              <a:spcAft>
                <a:spcPts val="600"/>
              </a:spcAft>
            </a:pPr>
            <a:r>
              <a:rPr sz="1600" b="0">
                <a:solidFill>
                  <a:srgbClr val="264653"/>
                </a:solidFill>
                <a:latin typeface="Calibri"/>
              </a:rPr>
              <a:t>•  Nessun dato demografico (sesso, età) — critico per un brand femminile</a:t>
            </a:r>
          </a:p>
          <a:p>
            <a:pPr>
              <a:spcAft>
                <a:spcPts val="600"/>
              </a:spcAft>
            </a:pPr>
            <a:r>
              <a:rPr sz="1600" b="0">
                <a:solidFill>
                  <a:srgbClr val="264653"/>
                </a:solidFill>
                <a:latin typeface="Calibri"/>
              </a:rPr>
              <a:t>•  Dati del 2016 e finestra di un solo mese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3 · PROCESS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Pulizia e preparazione dei dati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1371600"/>
            <a:ext cx="109728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700" b="1" i="0">
                <a:solidFill>
                  <a:srgbClr val="5A6B73"/>
                </a:solidFill>
                <a:latin typeface="Calibri"/>
              </a:rPr>
              <a:t>Strumenti: Python · pandas · matplotlib · seaborn (Jupyter)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2103120"/>
            <a:ext cx="109728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Rimosse 3 righe duplicate dal file del sonno</a:t>
            </a:r>
          </a:p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Date convertite in formato datetime esplicito (no ambiguità mese/giorno)</a:t>
            </a:r>
          </a:p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Colonne derivate: giorno settimana, minuti attivi, ore sedentarie, ore di sonno</a:t>
            </a:r>
          </a:p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Isolati i giorni di non-utilizzo (1440 min sedentari = 24h) per non falsare le medie</a:t>
            </a:r>
          </a:p>
          <a:p>
            <a:pPr>
              <a:spcAft>
                <a:spcPts val="1000"/>
              </a:spcAft>
            </a:pPr>
            <a:r>
              <a:rPr sz="1800" b="0">
                <a:solidFill>
                  <a:srgbClr val="264653"/>
                </a:solidFill>
                <a:latin typeface="Calibri"/>
              </a:rPr>
              <a:t>•  Processo documentato e riproducibile, cella per cella nel notebook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4 · ANALYZE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I numeri chiave</a:t>
            </a:r>
          </a:p>
        </p:txBody>
      </p:sp>
      <p:sp>
        <p:nvSpPr>
          <p:cNvPr id="6" name="Rectangle 5"/>
          <p:cNvSpPr/>
          <p:nvPr/>
        </p:nvSpPr>
        <p:spPr>
          <a:xfrm>
            <a:off x="548640" y="1554480"/>
            <a:ext cx="3566160" cy="18288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48640" y="1554480"/>
            <a:ext cx="3566160" cy="109728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828800"/>
            <a:ext cx="35661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8.280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60604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500" b="1" i="0">
                <a:solidFill>
                  <a:srgbClr val="264653"/>
                </a:solidFill>
                <a:latin typeface="Calibri"/>
              </a:rPr>
              <a:t>passi medi / giorno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8640" y="297180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200" b="0" i="0">
                <a:solidFill>
                  <a:srgbClr val="5A6B73"/>
                </a:solidFill>
                <a:latin typeface="Calibri"/>
              </a:rPr>
              <a:t>sotto i 10k raccomandati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43400" y="1554480"/>
            <a:ext cx="3566160" cy="18288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343400" y="1554480"/>
            <a:ext cx="3566160" cy="109728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343400" y="1828800"/>
            <a:ext cx="35661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15,8 h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43400" y="260604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500" b="1" i="0">
                <a:solidFill>
                  <a:srgbClr val="264653"/>
                </a:solidFill>
                <a:latin typeface="Calibri"/>
              </a:rPr>
              <a:t>sedentarietà / giorno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343400" y="297180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200" b="0" i="0">
                <a:solidFill>
                  <a:srgbClr val="5A6B73"/>
                </a:solidFill>
                <a:latin typeface="Calibri"/>
              </a:rPr>
              <a:t>79% del tempo tracciato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138160" y="1554480"/>
            <a:ext cx="3566160" cy="182880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138160" y="1554480"/>
            <a:ext cx="3566160" cy="109728"/>
          </a:xfrm>
          <a:prstGeom prst="rect">
            <a:avLst/>
          </a:prstGeom>
          <a:solidFill>
            <a:srgbClr val="E9C46A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138160" y="1828800"/>
            <a:ext cx="3566160" cy="8229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4000" b="1" i="0">
                <a:solidFill>
                  <a:srgbClr val="2A9D8F"/>
                </a:solidFill>
                <a:latin typeface="Calibri"/>
              </a:rPr>
              <a:t>6,9 h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138160" y="260604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500" b="1" i="0">
                <a:solidFill>
                  <a:srgbClr val="264653"/>
                </a:solidFill>
                <a:latin typeface="Calibri"/>
              </a:rPr>
              <a:t>sonno / notte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138160" y="2971800"/>
            <a:ext cx="356616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ctr"/>
            <a:r>
              <a:rPr sz="1200" b="0" i="0">
                <a:solidFill>
                  <a:srgbClr val="5A6B73"/>
                </a:solidFill>
                <a:latin typeface="Calibri"/>
              </a:rPr>
              <a:t>al limite minimo (7-9h)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3749039"/>
            <a:ext cx="109728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1" i="0">
                <a:solidFill>
                  <a:srgbClr val="2A9D8F"/>
                </a:solidFill>
                <a:latin typeface="Calibri"/>
              </a:rPr>
              <a:t>Relazioni trovate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48640" y="4206240"/>
            <a:ext cx="10972800" cy="21945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600" b="1">
                <a:solidFill>
                  <a:srgbClr val="264653"/>
                </a:solidFill>
                <a:latin typeface="Calibri"/>
              </a:rPr>
              <a:t>•  Più passi → più calorie bruciate  (correlazione +0,57)</a:t>
            </a:r>
          </a:p>
          <a:p>
            <a:pPr>
              <a:spcAft>
                <a:spcPts val="600"/>
              </a:spcAft>
            </a:pPr>
            <a:r>
              <a:rPr sz="1600" b="1">
                <a:solidFill>
                  <a:srgbClr val="264653"/>
                </a:solidFill>
                <a:latin typeface="Calibri"/>
              </a:rPr>
              <a:t>•  Più ore sedentarie → meno sonno  (correlazione −0,60)</a:t>
            </a:r>
          </a:p>
          <a:p>
            <a:pPr>
              <a:spcAft>
                <a:spcPts val="600"/>
              </a:spcAft>
            </a:pPr>
            <a:r>
              <a:rPr sz="1600" b="0">
                <a:solidFill>
                  <a:srgbClr val="264653"/>
                </a:solidFill>
                <a:latin typeface="Calibri"/>
              </a:rPr>
              <a:t>•  Sonno e peso poco tracciati; chi indossa il device lo fa quasi ogni giorno (29/33)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5 · SHARE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Movimento e calorie</a:t>
            </a:r>
          </a:p>
        </p:txBody>
      </p:sp>
      <p:pic>
        <p:nvPicPr>
          <p:cNvPr id="6" name="Picture 5" descr="fig1_steps_calories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71600"/>
            <a:ext cx="7682007" cy="4206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80960" y="1828800"/>
            <a:ext cx="4023360" cy="31089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09560" y="20116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E76F51"/>
                </a:solidFill>
                <a:latin typeface="Calibri"/>
              </a:rPr>
              <a:t>Insight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9560" y="2514600"/>
            <a:ext cx="365760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Ogni passo conta: chi cammina di più brucia più calorie.</a:t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/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Un feedback motivazionale concreto da comunicare nell'app.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5 · SHARE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Quando ci si muove</a:t>
            </a:r>
          </a:p>
        </p:txBody>
      </p:sp>
      <p:pic>
        <p:nvPicPr>
          <p:cNvPr id="6" name="Picture 5" descr="fig2_hourl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71600"/>
            <a:ext cx="7521935" cy="4206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80960" y="1828800"/>
            <a:ext cx="4023360" cy="31089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09560" y="20116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E76F51"/>
                </a:solidFill>
                <a:latin typeface="Calibri"/>
              </a:rPr>
              <a:t>Insight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9560" y="2514600"/>
            <a:ext cx="365760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Picchi di attività a pranzo (12-14) e di sera (17-19).</a:t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/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Finestre ideali per notifiche e campagne.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7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5 · SHARE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Sedentarietà vs sonno</a:t>
            </a:r>
          </a:p>
        </p:txBody>
      </p:sp>
      <p:pic>
        <p:nvPicPr>
          <p:cNvPr id="6" name="Picture 5" descr="fig5_slee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71600"/>
            <a:ext cx="7505409" cy="4206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80960" y="1828800"/>
            <a:ext cx="4023360" cy="31089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09560" y="20116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E76F51"/>
                </a:solidFill>
                <a:latin typeface="Calibri"/>
              </a:rPr>
              <a:t>Insight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9560" y="2514600"/>
            <a:ext cx="365760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Più ore seduti, meno ore di sonno.</a:t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/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Una leva per legare attività diurna e qualità del riposo.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1051560"/>
          </a:xfrm>
          <a:prstGeom prst="rect">
            <a:avLst/>
          </a:prstGeom>
          <a:solidFill>
            <a:srgbClr val="2A9D8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1051560"/>
            <a:ext cx="12191695" cy="54864"/>
          </a:xfrm>
          <a:prstGeom prst="rect">
            <a:avLst/>
          </a:prstGeom>
          <a:solidFill>
            <a:srgbClr val="E76F5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09728"/>
            <a:ext cx="1005840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300" b="1" i="0">
                <a:solidFill>
                  <a:srgbClr val="F4F1DE"/>
                </a:solidFill>
                <a:latin typeface="Calibri"/>
              </a:rPr>
              <a:t>5 · SHARE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411480"/>
            <a:ext cx="10972800" cy="54864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2800" b="1" i="0">
                <a:solidFill>
                  <a:srgbClr val="FFFFFF"/>
                </a:solidFill>
                <a:latin typeface="Calibri"/>
              </a:rPr>
              <a:t>Utenti fedeli</a:t>
            </a:r>
          </a:p>
        </p:txBody>
      </p:sp>
      <p:pic>
        <p:nvPicPr>
          <p:cNvPr id="6" name="Picture 5" descr="fig6_us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8640" y="1371600"/>
            <a:ext cx="9169412" cy="420624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80960" y="1828800"/>
            <a:ext cx="4023360" cy="3108960"/>
          </a:xfrm>
          <a:prstGeom prst="rect">
            <a:avLst/>
          </a:prstGeom>
          <a:solidFill>
            <a:srgbClr val="F4F1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909560" y="2011680"/>
            <a:ext cx="3657600" cy="4572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500" b="1" i="0">
                <a:solidFill>
                  <a:srgbClr val="E76F51"/>
                </a:solidFill>
                <a:latin typeface="Calibri"/>
              </a:rPr>
              <a:t>Insight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909560" y="2514600"/>
            <a:ext cx="3657600" cy="22860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La maggioranza indossa il device 21-31 giorni.</a:t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/>
            </a:r>
          </a:p>
          <a:p>
            <a:pPr algn="l"/>
            <a:r>
              <a:rPr sz="1600" b="0" i="0">
                <a:solidFill>
                  <a:srgbClr val="264653"/>
                </a:solidFill>
                <a:latin typeface="Calibri"/>
              </a:rPr>
              <a:t>L'engagement va alimentato, non conquistato da zero.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338560" y="6400800"/>
            <a:ext cx="731520" cy="36576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 algn="r"/>
            <a:r>
              <a:rPr sz="1100" b="0" i="0">
                <a:solidFill>
                  <a:srgbClr val="5A6B73"/>
                </a:solidFill>
                <a:latin typeface="Calibri"/>
              </a:rPr>
              <a:t>9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Bellabeat Case Study</dc:title>
  <dc:subject/>
  <dc:creator>Luca Mulazzi</dc:creator>
  <cp:keywords/>
  <dc:description>generated using python-pptx</dc:description>
  <cp:lastModifiedBy>Luca Mulazzi</cp:lastModifiedBy>
  <cp:revision>1</cp:revision>
  <dcterms:created xsi:type="dcterms:W3CDTF">2013-01-27T09:14:16Z</dcterms:created>
  <dcterms:modified xsi:type="dcterms:W3CDTF">2013-01-27T09:15:58Z</dcterms:modified>
  <cp:category/>
</cp:coreProperties>
</file>