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64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743200"/>
            <a:ext cx="12191695" cy="73152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737360"/>
            <a:ext cx="1033272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  <a:latin typeface="Calibri"/>
              </a:rPr>
              <a:t>Bellabeat Case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926080"/>
            <a:ext cx="103327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0" i="1">
                <a:solidFill>
                  <a:srgbClr val="E9C46A"/>
                </a:solidFill>
                <a:latin typeface="Calibri"/>
              </a:rPr>
              <a:t>How Can a Wellness Company Play It Smart?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06240"/>
            <a:ext cx="103327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0" i="0">
                <a:solidFill>
                  <a:srgbClr val="F4F1DE"/>
                </a:solidFill>
                <a:latin typeface="Calibri"/>
              </a:rPr>
              <a:t>Smart device data analysis -&gt; marketing strategy</a:t>
            </a:r>
          </a:p>
          <a:p>
            <a:pPr algn="l"/>
            <a:r>
              <a:rPr sz="1800" b="0" i="0">
                <a:solidFill>
                  <a:srgbClr val="F4F1DE"/>
                </a:solidFill>
                <a:latin typeface="Calibri"/>
              </a:rPr>
              <a:t>Google Data Analytics Capstone  ·  Junior Data Analyst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85216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2A9D8F"/>
                </a:solidFill>
                <a:latin typeface="Calibri"/>
              </a:rPr>
              <a:t>Luca Mulazzi  ·  June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6 · 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Top 3 marketing recommendations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23444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1">
                <a:solidFill>
                  <a:srgbClr val="5A6B73"/>
                </a:solidFill>
                <a:latin typeface="Calibri"/>
              </a:rPr>
              <a:t>Chosen product: Bellabeat app (focus on Leaf / Time tracker)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74519"/>
            <a:ext cx="822960" cy="12801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874519"/>
            <a:ext cx="82296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1874519"/>
            <a:ext cx="10241280" cy="12801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600200" y="1984247"/>
            <a:ext cx="9784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 i="0">
                <a:solidFill>
                  <a:srgbClr val="264653"/>
                </a:solidFill>
                <a:latin typeface="Calibri"/>
              </a:rPr>
              <a:t>Anti-sedentary campaign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2423159"/>
            <a:ext cx="9784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 i="0">
                <a:solidFill>
                  <a:srgbClr val="5A6B73"/>
                </a:solidFill>
                <a:latin typeface="Calibri"/>
              </a:rPr>
              <a:t>Smart reminders in peak windows (12-2pm, 5-7pm) and realistic goals (+1,000 steps/day).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291839"/>
            <a:ext cx="822960" cy="12801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291839"/>
            <a:ext cx="82296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3291839"/>
            <a:ext cx="10241280" cy="12801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600200" y="3401567"/>
            <a:ext cx="9784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 i="0">
                <a:solidFill>
                  <a:srgbClr val="264653"/>
                </a:solidFill>
                <a:latin typeface="Calibri"/>
              </a:rPr>
              <a:t>Sleep tracking as a flagship feature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00200" y="3840479"/>
            <a:ext cx="9784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 i="0">
                <a:solidFill>
                  <a:srgbClr val="5A6B73"/>
                </a:solidFill>
                <a:latin typeface="Calibri"/>
              </a:rPr>
              <a:t>"Move by day, sleep better at night": weekly reports and a lever for premium membership.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4709159"/>
            <a:ext cx="822960" cy="12801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709159"/>
            <a:ext cx="82296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371600" y="4709159"/>
            <a:ext cx="10241280" cy="12801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600200" y="4818887"/>
            <a:ext cx="9784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 i="0">
                <a:solidFill>
                  <a:srgbClr val="264653"/>
                </a:solidFill>
                <a:latin typeface="Calibri"/>
              </a:rPr>
              <a:t>Data-driven marketing + gamification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00200" y="5257799"/>
            <a:ext cx="9784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 i="0">
                <a:solidFill>
                  <a:srgbClr val="5A6B73"/>
                </a:solidFill>
                <a:latin typeface="Calibri"/>
              </a:rPr>
              <a:t>Campaigns at peak-usage times and badges/streaks on the steps-&gt;calories feedback for retention and upsell.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64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194560"/>
            <a:ext cx="12191695" cy="73152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 i="0">
                <a:solidFill>
                  <a:srgbClr val="E9C46A"/>
                </a:solidFill>
                <a:latin typeface="Calibri"/>
              </a:rPr>
              <a:t>Next steps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560320"/>
            <a:ext cx="10058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800" b="0">
                <a:solidFill>
                  <a:srgbClr val="F4F1DE"/>
                </a:solidFill>
                <a:latin typeface="Calibri"/>
              </a:rPr>
              <a:t>•  Validate insights on larger, more recent data with female demographics</a:t>
            </a:r>
          </a:p>
          <a:p>
            <a:pPr>
              <a:spcAft>
                <a:spcPts val="600"/>
              </a:spcAft>
            </a:pPr>
            <a:r>
              <a:rPr sz="1800" b="0">
                <a:solidFill>
                  <a:srgbClr val="F4F1DE"/>
                </a:solidFill>
                <a:latin typeface="Calibri"/>
              </a:rPr>
              <a:t>•  A/B test notifications at peak times before rollout</a:t>
            </a:r>
          </a:p>
          <a:p>
            <a:pPr>
              <a:spcAft>
                <a:spcPts val="600"/>
              </a:spcAft>
            </a:pPr>
            <a:r>
              <a:rPr sz="1800" b="0">
                <a:solidFill>
                  <a:srgbClr val="F4F1DE"/>
                </a:solidFill>
                <a:latin typeface="Calibri"/>
              </a:rPr>
              <a:t>•  Integrate hydration (Spring) and menstrual cycle for the Bellabeat target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669280"/>
            <a:ext cx="10058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2A9D8F"/>
                </a:solidFill>
                <a:latin typeface="Calibri"/>
              </a:rPr>
              <a:t>Thank you!  ·  Luca Mulazzi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1 ·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business problem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7160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264653"/>
                </a:solidFill>
                <a:latin typeface="Calibri"/>
              </a:rPr>
              <a:t>Analyze how consumers use fitness smart devices and turn the trends</a:t>
            </a:r>
          </a:p>
          <a:p>
            <a:pPr algn="l"/>
            <a:r>
              <a:rPr sz="2000" b="1" i="0">
                <a:solidFill>
                  <a:srgbClr val="264653"/>
                </a:solidFill>
                <a:latin typeface="Calibri"/>
              </a:rPr>
              <a:t>into marketing recommendations for a Bellabeat product.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65176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2A9D8F"/>
                </a:solidFill>
                <a:latin typeface="Calibri"/>
              </a:rPr>
              <a:t>Guiding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063240"/>
            <a:ext cx="58521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What are the trends in smart device usage?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How do they apply to Bellabeat customers?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How can they influence marketing strategy?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2651760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2A9D8F"/>
                </a:solidFill>
                <a:latin typeface="Calibri"/>
              </a:rPr>
              <a:t>Stakeholders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306324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Urška Sršen — CCO, decision maker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Sando Mur — cofounder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Marketing Analytics team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2 · PREPARE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data and its limitations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258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i="0">
                <a:solidFill>
                  <a:srgbClr val="264653"/>
                </a:solidFill>
                <a:latin typeface="Calibri"/>
              </a:rPr>
              <a:t>FitBit Fitness Tracker Data (Kaggle, CC0) — 33 users, Apr 12 – May 12, 2016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33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activity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users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900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2900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24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sleep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users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weight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users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8972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8972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~31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8972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days of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data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E76F51"/>
                </a:solidFill>
                <a:latin typeface="Calibri"/>
              </a:rPr>
              <a:t>Limitations to keep in mind (ROCCC)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4297680"/>
            <a:ext cx="109728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Small, non-random sample; sleep and weight tracked by few users</a:t>
            </a:r>
          </a:p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No demographic data (sex, age) — critical for a women's brand</a:t>
            </a:r>
          </a:p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Data from 2016 and a single-month window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3 ·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Cleaning and preparing the 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7160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i="0">
                <a:solidFill>
                  <a:srgbClr val="5A6B73"/>
                </a:solidFill>
                <a:latin typeface="Calibri"/>
              </a:rPr>
              <a:t>Tools: Python · pandas · matplotlib · seaborn (Jupyter)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03120"/>
            <a:ext cx="10972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Removed 3 duplicate rows from the sleep file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Converted dates to explicit datetime format (no month/day ambiguity)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Derived columns: weekday, active minutes, sedentary hours, hours asleep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Isolated non-wear days (1440 sedentary min = 24h) to avoid skewing averages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Documented, reproducible process, cell by cell in the notebook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4 · ANALYZE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The key numbers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3566160" cy="18288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3566160" cy="109728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828800"/>
            <a:ext cx="35661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8,280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60604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500" b="1" i="0">
                <a:solidFill>
                  <a:srgbClr val="264653"/>
                </a:solidFill>
                <a:latin typeface="Calibri"/>
              </a:rPr>
              <a:t>avg steps / day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97180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200" b="0" i="0">
                <a:solidFill>
                  <a:srgbClr val="5A6B73"/>
                </a:solidFill>
                <a:latin typeface="Calibri"/>
              </a:rPr>
              <a:t>below the 10k recommended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3400" y="1554480"/>
            <a:ext cx="3566160" cy="18288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343400" y="1554480"/>
            <a:ext cx="3566160" cy="109728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43400" y="1828800"/>
            <a:ext cx="35661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15.8 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260604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500" b="1" i="0">
                <a:solidFill>
                  <a:srgbClr val="264653"/>
                </a:solidFill>
                <a:latin typeface="Calibri"/>
              </a:rPr>
              <a:t>sedentary / day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3400" y="297180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200" b="0" i="0">
                <a:solidFill>
                  <a:srgbClr val="5A6B73"/>
                </a:solidFill>
                <a:latin typeface="Calibri"/>
              </a:rPr>
              <a:t>79% of tracked time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38160" y="1554480"/>
            <a:ext cx="3566160" cy="18288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38160" y="1554480"/>
            <a:ext cx="3566160" cy="109728"/>
          </a:xfrm>
          <a:prstGeom prst="rect">
            <a:avLst/>
          </a:prstGeom>
          <a:solidFill>
            <a:srgbClr val="E9C4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138160" y="1828800"/>
            <a:ext cx="35661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6.9 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38160" y="260604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500" b="1" i="0">
                <a:solidFill>
                  <a:srgbClr val="264653"/>
                </a:solidFill>
                <a:latin typeface="Calibri"/>
              </a:rPr>
              <a:t>sleep / night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38160" y="297180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200" b="0" i="0">
                <a:solidFill>
                  <a:srgbClr val="5A6B73"/>
                </a:solidFill>
                <a:latin typeface="Calibri"/>
              </a:rPr>
              <a:t>at the minimum (7-9h)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3749039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2A9D8F"/>
                </a:solidFill>
                <a:latin typeface="Calibri"/>
              </a:rPr>
              <a:t>Relationships found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4206240"/>
            <a:ext cx="109728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264653"/>
                </a:solidFill>
                <a:latin typeface="Calibri"/>
              </a:rPr>
              <a:t>•  More steps -&gt; more calories burned  (correlation +0.57)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264653"/>
                </a:solidFill>
                <a:latin typeface="Calibri"/>
              </a:rPr>
              <a:t>•  More sedentary hours -&gt; less sleep  (correlation -0.60)</a:t>
            </a:r>
          </a:p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Sleep and weight under-tracked; wearers use it almost daily (29/33)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Movement and calories</a:t>
            </a:r>
          </a:p>
        </p:txBody>
      </p:sp>
      <p:pic>
        <p:nvPicPr>
          <p:cNvPr id="6" name="Picture 5" descr="fig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7682007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Every step counts: those who walk more burn more calories.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A concrete motivational feedback to surface in the app.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When people move</a:t>
            </a:r>
          </a:p>
        </p:txBody>
      </p:sp>
      <p:pic>
        <p:nvPicPr>
          <p:cNvPr id="6" name="Picture 5" descr="fig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7521935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Activity peaks at lunch (12-2pm) and evening (5-7pm).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Ideal windows for notifications and campaigns.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Sedentary vs sleep</a:t>
            </a:r>
          </a:p>
        </p:txBody>
      </p:sp>
      <p:pic>
        <p:nvPicPr>
          <p:cNvPr id="6" name="Picture 5" descr="fig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7505409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More hours sitting, fewer hours of sleep.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A lever to connect daytime activity and rest quality.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Loyal users</a:t>
            </a:r>
          </a:p>
        </p:txBody>
      </p:sp>
      <p:pic>
        <p:nvPicPr>
          <p:cNvPr id="6" name="Picture 5" descr="fig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9035272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Most users wear the device 21-31 days.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Engagement must be nurtured, not won from scratch.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Bellabeat Case Study</dc:title>
  <dc:subject/>
  <dc:creator>Luca Mulazzi</dc:creator>
  <cp:keywords/>
  <dc:description>generated using python-pptx</dc:description>
  <cp:lastModifiedBy>Luca Mulazzi</cp:lastModifiedBy>
  <cp:revision>1</cp:revision>
  <dcterms:created xsi:type="dcterms:W3CDTF">2013-01-27T09:14:16Z</dcterms:created>
  <dcterms:modified xsi:type="dcterms:W3CDTF">2013-01-27T09:15:58Z</dcterms:modified>
  <cp:category/>
</cp:coreProperties>
</file>